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6" r:id="rId5"/>
    <p:sldId id="267" r:id="rId6"/>
    <p:sldId id="268" r:id="rId7"/>
    <p:sldId id="270" r:id="rId8"/>
    <p:sldId id="271" r:id="rId9"/>
    <p:sldId id="273" r:id="rId10"/>
    <p:sldId id="272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33FF"/>
    <a:srgbClr val="D76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73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81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91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17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16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87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49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01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4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9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67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76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3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6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30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9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05"/>
            <a:ext cx="2603029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2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yahyanas@mu.edu.tr" TargetMode="External"/><Relationship Id="rId2" Type="http://schemas.openxmlformats.org/officeDocument/2006/relationships/hyperlink" Target="mailto:fcontuk@m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znuryuvali@mu.edu.t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55641" y="1844825"/>
            <a:ext cx="6743683" cy="23564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800" b="1" dirty="0">
                <a:solidFill>
                  <a:schemeClr val="accent2">
                    <a:lumMod val="50000"/>
                  </a:schemeClr>
                </a:solidFill>
              </a:rPr>
              <a:t>2022-2023 Eğitim-Öğretim Yılı </a:t>
            </a:r>
            <a:br>
              <a:rPr lang="tr-TR" sz="3500" dirty="0">
                <a:solidFill>
                  <a:srgbClr val="002060"/>
                </a:solidFill>
              </a:rPr>
            </a:br>
            <a:r>
              <a:rPr lang="tr-TR" sz="4000" b="1" dirty="0">
                <a:solidFill>
                  <a:schemeClr val="accent1"/>
                </a:solidFill>
              </a:rPr>
              <a:t>Bahar Dönemi </a:t>
            </a:r>
            <a:br>
              <a:rPr lang="tr-TR" sz="4000" dirty="0">
                <a:solidFill>
                  <a:srgbClr val="002060"/>
                </a:solidFill>
              </a:rPr>
            </a:br>
            <a:r>
              <a:rPr lang="tr-TR" sz="3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Ders Kaydı Bilgilendirme Rehberi</a:t>
            </a:r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D7335F-5512-8A86-A272-C424A5FA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İkinci Sınıf (Kayıt Yenileme) Ders Kaydında Dikkat Edilecek Hususlar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A647C0-469B-A99D-E852-752A51D20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4620768"/>
          </a:xfrm>
        </p:spPr>
        <p:txBody>
          <a:bodyPr>
            <a:noAutofit/>
          </a:bodyPr>
          <a:lstStyle/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Alttan dersi olmayan öğrencilerin bu dönem </a:t>
            </a:r>
            <a:r>
              <a:rPr lang="tr-TR" sz="2700" cap="none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zorunlu, </a:t>
            </a:r>
            <a:r>
              <a:rPr lang="tr-TR" sz="27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seçmeli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olmak üzere toplamda </a:t>
            </a:r>
            <a:r>
              <a:rPr lang="tr-TR" sz="27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ders 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almaları gerekmektedir.</a:t>
            </a:r>
          </a:p>
          <a:p>
            <a:pPr algn="just"/>
            <a:r>
              <a:rPr lang="tr-TR" sz="2700" u="sng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Alttan dersi olan öğrencilerin ders seçiminde aşağıdaki sıralamaya dikkat etmesi gerekmektedir; 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tr-TR" sz="25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Öncelikle başarısız olunan dersler,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tr-TR" sz="25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Daha sonra geçmiş dönemden alınamamış dersler,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tr-TR" sz="25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son mevcut dönemde alınması gereken zorunlu dersler ve ardından seçmeli dersler alınmalıdır.</a:t>
            </a:r>
            <a:endParaRPr lang="tr-TR" sz="25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9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281008-6E45-5D1C-E7D3-13CE1497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İkinci Sınıf (Kayıt Yenileme) Ders Kaydında Dikkat Edilecek Hususlar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DBFFFD-3278-66A2-D093-DBC5293D1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Alttan ders olmayan dönem öğrencisinin alması gereken kredi toplamı 30 AKTS olmalıdır. </a:t>
            </a:r>
          </a:p>
          <a:p>
            <a:pPr marL="0" indent="0">
              <a:buNone/>
            </a:pPr>
            <a:endParaRPr lang="tr-TR" sz="2700" cap="none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700" u="sng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Dönem uzatan veya alttan dersi olan öğrencilerin alabileceği kredi sınırları aşağıdaki gibidir;</a:t>
            </a: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ortalaması 2,00’ın altında olan öğrenciler en çok 30 AKTS’ </a:t>
            </a:r>
            <a:r>
              <a:rPr lang="tr-TR" sz="2700" cap="none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ders alabilir.</a:t>
            </a: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ortalaması 2,00 – 2,99 arasında olan öğrenciler en çok 36 AKTS’ </a:t>
            </a:r>
            <a:r>
              <a:rPr lang="tr-TR" sz="2700" cap="none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ders alabilir.</a:t>
            </a: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ortalaması 3,00 ve üzeri olanlar en çok 39 AKTS’ </a:t>
            </a:r>
            <a:r>
              <a:rPr lang="tr-TR" sz="2700" cap="none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ders alabilir.</a:t>
            </a:r>
          </a:p>
          <a:p>
            <a:pPr marL="0" indent="0" algn="just">
              <a:buNone/>
            </a:pPr>
            <a:endParaRPr lang="tr-TR" sz="2700" cap="none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Almanız gereken zorunlu dersler ile seçebileceğiniz seçmeli dersler tablolarda ayrı ayrı listelenmiştir. Tabloların altında yer alan açıklamaları okuyarak ve danışman hocalarınızla </a:t>
            </a:r>
            <a:r>
              <a:rPr lang="tr-TR" sz="27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iletişime geçerek </a:t>
            </a:r>
            <a:r>
              <a:rPr lang="tr-TR" sz="270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 kayıt işlemlerinizi tamamlayınız.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792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86827-2E78-C194-9D63-A9A869D0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790162"/>
          </a:xfrm>
        </p:spPr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İkinci Sınıf Zorunlu Dersleri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B48B2D8-2131-1307-6487-5D8CC9004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306044"/>
              </p:ext>
            </p:extLst>
          </p:nvPr>
        </p:nvGraphicFramePr>
        <p:xfrm>
          <a:off x="2889890" y="1987296"/>
          <a:ext cx="7510271" cy="284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752">
                  <a:extLst>
                    <a:ext uri="{9D8B030D-6E8A-4147-A177-3AD203B41FA5}">
                      <a16:colId xmlns:a16="http://schemas.microsoft.com/office/drawing/2014/main" val="3459917353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2905074597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1111243017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3839458713"/>
                    </a:ext>
                  </a:extLst>
                </a:gridCol>
                <a:gridCol w="3413759">
                  <a:extLst>
                    <a:ext uri="{9D8B030D-6E8A-4147-A177-3AD203B41FA5}">
                      <a16:colId xmlns:a16="http://schemas.microsoft.com/office/drawing/2014/main" val="861964797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933933851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3578696381"/>
                    </a:ext>
                  </a:extLst>
                </a:gridCol>
              </a:tblGrid>
              <a:tr h="812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669990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PAKET PROGRAMLAR II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502597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MUHASEBE DENETİMİ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10666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DIŞ TİCARET İŞLEMLERİ MUHASEBESİ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49823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MALİ TABLOLAR ANALİZİ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65852"/>
                  </a:ext>
                </a:extLst>
              </a:tr>
            </a:tbl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BC1A1869-B3F4-9EDF-D5F2-11221B741B78}"/>
              </a:ext>
            </a:extLst>
          </p:cNvPr>
          <p:cNvSpPr txBox="1"/>
          <p:nvPr/>
        </p:nvSpPr>
        <p:spPr>
          <a:xfrm>
            <a:off x="2889889" y="5120923"/>
            <a:ext cx="751027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Bölüm müfredatımızda yer alan zorunlu dersler yukarıdaki gibi olup, kredisi yeten her öğrenci tablodaki dersleri almak zorundadır.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449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DE185-7576-E476-9B06-041C422E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337" y="621497"/>
            <a:ext cx="8785599" cy="863314"/>
          </a:xfrm>
        </p:spPr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İKİNCİ SINIF SEÇMELİ DERSLERİ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8932312-C777-2173-0738-0246A79A7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676718"/>
              </p:ext>
            </p:extLst>
          </p:nvPr>
        </p:nvGraphicFramePr>
        <p:xfrm>
          <a:off x="2913998" y="1955195"/>
          <a:ext cx="7513567" cy="313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52">
                  <a:extLst>
                    <a:ext uri="{9D8B030D-6E8A-4147-A177-3AD203B41FA5}">
                      <a16:colId xmlns:a16="http://schemas.microsoft.com/office/drawing/2014/main" val="208608187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684927933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3627436434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670024638"/>
                    </a:ext>
                  </a:extLst>
                </a:gridCol>
                <a:gridCol w="3415255">
                  <a:extLst>
                    <a:ext uri="{9D8B030D-6E8A-4147-A177-3AD203B41FA5}">
                      <a16:colId xmlns:a16="http://schemas.microsoft.com/office/drawing/2014/main" val="2437626140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4844528"/>
                    </a:ext>
                  </a:extLst>
                </a:gridCol>
                <a:gridCol w="683052">
                  <a:extLst>
                    <a:ext uri="{9D8B030D-6E8A-4147-A177-3AD203B41FA5}">
                      <a16:colId xmlns:a16="http://schemas.microsoft.com/office/drawing/2014/main" val="2800702588"/>
                    </a:ext>
                  </a:extLst>
                </a:gridCol>
              </a:tblGrid>
              <a:tr h="3159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AK3TS</a:t>
                      </a:r>
                      <a:endParaRPr lang="tr-TR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889624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2506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E-TİCARET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9456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2508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FİNANSAL YATIRIM ARAÇLARI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08413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2516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TÜRK VERGİ SİSTEMİ 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05816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 VE SOSYAL GÜVENLİK HUKUKU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66604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MESLEKİ SEMİNER II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0110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YÖNETİM MUHASEBESİ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05193"/>
                  </a:ext>
                </a:extLst>
              </a:tr>
              <a:tr h="171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BİP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2806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MASA ÜSTÜ YAYINCILIK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24566"/>
                  </a:ext>
                </a:extLst>
              </a:tr>
              <a:tr h="2374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PZR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MÜŞTERİ İLİŞKİLERİ YÖNETİMİ 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64206"/>
                  </a:ext>
                </a:extLst>
              </a:tr>
              <a:tr h="171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ORD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0090 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TÜRK KÜLTÜRÜ* 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34057"/>
                  </a:ext>
                </a:extLst>
              </a:tr>
              <a:tr h="1712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GSR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1900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RESİM*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7587" marR="7587" marT="75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70975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D3FF9C8D-582D-21BB-3578-6FA4D85088E9}"/>
              </a:ext>
            </a:extLst>
          </p:cNvPr>
          <p:cNvSpPr txBox="1"/>
          <p:nvPr/>
        </p:nvSpPr>
        <p:spPr>
          <a:xfrm>
            <a:off x="2913998" y="5157388"/>
            <a:ext cx="7513567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*Öğrenci Türk Kültürü ve Resim derslerinden yalnızca birini seçebilecektir.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1: </a:t>
            </a:r>
            <a:r>
              <a:rPr lang="tr-TR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Daha önce Beden Eğitimi veya Fotoğraf dersini alan öğrenciler Resim dersini </a:t>
            </a:r>
            <a:r>
              <a:rPr lang="tr-TR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seçememektedir.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2: </a:t>
            </a:r>
            <a:r>
              <a:rPr lang="tr-TR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Türk Kültürü Dersi senkron (online) olarak yapılacaktır.</a:t>
            </a:r>
          </a:p>
          <a:p>
            <a:endParaRPr lang="tr-TR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6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99656" y="418654"/>
            <a:ext cx="6696744" cy="778098"/>
          </a:xfrm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chemeClr val="accent1"/>
                </a:solidFill>
              </a:rPr>
              <a:t>TÜM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1196753"/>
            <a:ext cx="8555954" cy="5159425"/>
          </a:xfrm>
        </p:spPr>
        <p:txBody>
          <a:bodyPr>
            <a:normAutofit/>
          </a:bodyPr>
          <a:lstStyle/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2022-2023 Eğitim-Öğretim Yılı Bahar Yarıyılı ders kayıtları 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06 Şubat – 10 Şubat 2023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tarihleri arasında internet üzerinden veya yüz yüze yapılacaktır. (</a:t>
            </a:r>
            <a:r>
              <a:rPr lang="tr-TR" sz="16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Muğla Sıtkı Koçman Üniversitesi Ön Lisans ve Lisans Eğitim-Öğretim Yönetmeliğinin 10. maddesi uyarınca, öğrenciler kayıtlarını kendileri yaptırmakla yükümlüdürler ve kayıt yenileme işleminin tümünden sorumludurlar.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Eğitim-öğretim dönemi </a:t>
            </a:r>
            <a:r>
              <a:rPr lang="tr-TR" sz="27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13 Şubat 2023</a:t>
            </a:r>
            <a:r>
              <a:rPr lang="tr-TR" sz="27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tarihinde başlayacaktır.    </a:t>
            </a:r>
          </a:p>
          <a:p>
            <a:pPr marL="342900" indent="-342900" algn="just">
              <a:buFontTx/>
              <a:buChar char="-"/>
            </a:pPr>
            <a:endParaRPr lang="tr-TR" sz="2800" dirty="0"/>
          </a:p>
          <a:p>
            <a:pPr algn="just"/>
            <a:r>
              <a:rPr lang="tr-TR" sz="27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13 Şubat – 17 Şubat 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haftası ders değiştirme ve bırakma haftası olup, bu haftada danışman hocanızla irtibata geçerek seçmeli derslerinizde  değişiklik yapabilirsiniz.</a:t>
            </a:r>
          </a:p>
          <a:p>
            <a:pPr algn="just"/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C99C81-FD59-198A-605F-E7BF33B91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9495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tr-TR" sz="3600" b="1" dirty="0">
                <a:solidFill>
                  <a:schemeClr val="accent1"/>
                </a:solidFill>
              </a:rPr>
              <a:t>TÜM ÖĞRENCİLERİMİZİN DİKKATİNE!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1BD96F-D9E9-CD6A-8784-0C3BB22E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888" y="1850065"/>
            <a:ext cx="8789313" cy="42423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İkinci öğretim programında okuyan, ikinci bir üniversitede kaydı olan ve dönem uzatan öğrenciler harçlarını yatırmadan ders kaydını yapamamaktadır. Ziraat Bankası üzerinden </a:t>
            </a:r>
            <a:r>
              <a:rPr lang="tr-TR" sz="27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ders kayıt haftasında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harcınızı yatırmanız gerekmektedir.</a:t>
            </a:r>
            <a:r>
              <a:rPr lang="tr-TR" sz="27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tr-TR" sz="2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Belirtilen tarihlerde internet üzerinden kayıtlarınızı gerçekleştirdikten sonra, danışman hocanızla irtibata geçerek yaptığınız kaydı onaylatınız.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tr-TR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NOT: </a:t>
            </a:r>
            <a:r>
              <a:rPr lang="tr-TR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Öğrenci ders kayıt işlemini kesinleştirdikten sonra üzerinde değişiklik yapamaz. Eksik ya da yanlış olarak yapılan ders kayıt işlemlerinde danışmanınızla iletişime geçiniz. Ders kaydınız danışmanınızın onaylaması ile tamamlanmış olacaktır.</a:t>
            </a:r>
            <a:endParaRPr lang="tr-T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7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41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71664" y="692696"/>
            <a:ext cx="7418784" cy="500634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TÜM ÖĞRENCİLERİMİZİN DİKKATİNE!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8224" y="1340769"/>
            <a:ext cx="7941568" cy="42484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/>
              <a:t>	</a:t>
            </a:r>
          </a:p>
          <a:p>
            <a:pPr marL="0" indent="0" algn="ctr">
              <a:buNone/>
            </a:pPr>
            <a:r>
              <a:rPr lang="tr-T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 kayıt döneminde</a:t>
            </a:r>
            <a:r>
              <a:rPr lang="tr-T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hocalarınızla aşağıda belirtilen    telefon numaralarından veya mail adreslerinden iletişime geçebilirsiniz.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	</a:t>
            </a:r>
            <a:r>
              <a:rPr lang="tr-TR" b="1" dirty="0"/>
              <a:t>Doç. Dr. Filiz Yıldız CONTUK (</a:t>
            </a:r>
            <a:r>
              <a:rPr lang="tr-TR" b="1" dirty="0">
                <a:hlinkClick r:id="rId2"/>
              </a:rPr>
              <a:t>fcontuk@mu.edu.tr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0 252 211 4921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Dr. Yahya NAS (</a:t>
            </a:r>
            <a:r>
              <a:rPr lang="tr-TR" b="1" dirty="0">
                <a:hlinkClick r:id="rId3"/>
              </a:rPr>
              <a:t>yahyanas@mu.edu.tr</a:t>
            </a:r>
            <a:r>
              <a:rPr lang="tr-TR" b="1" dirty="0"/>
              <a:t>)</a:t>
            </a:r>
          </a:p>
          <a:p>
            <a:pPr marL="0" indent="0" algn="ctr">
              <a:buNone/>
            </a:pPr>
            <a:r>
              <a:rPr lang="tr-TR" b="1" dirty="0"/>
              <a:t>       0 252  211 4934</a:t>
            </a:r>
          </a:p>
          <a:p>
            <a:pPr marL="0" indent="0" algn="ctr">
              <a:buNone/>
            </a:pPr>
            <a:r>
              <a:rPr lang="tr-TR" b="1" dirty="0"/>
              <a:t>       </a:t>
            </a:r>
            <a:r>
              <a:rPr lang="tr-TR" b="1" dirty="0" err="1"/>
              <a:t>Öğr</a:t>
            </a:r>
            <a:r>
              <a:rPr lang="tr-TR" b="1" dirty="0"/>
              <a:t>. Gör. Öznur YUVALI (</a:t>
            </a:r>
            <a:r>
              <a:rPr lang="tr-TR" b="1" dirty="0">
                <a:hlinkClick r:id="rId4"/>
              </a:rPr>
              <a:t>oznuryuvali@mu.edu.tr</a:t>
            </a:r>
            <a:r>
              <a:rPr lang="tr-TR" b="1" dirty="0"/>
              <a:t>) </a:t>
            </a:r>
          </a:p>
          <a:p>
            <a:pPr marL="0" indent="0" algn="ctr">
              <a:buNone/>
            </a:pPr>
            <a:r>
              <a:rPr lang="tr-TR" b="1" dirty="0"/>
              <a:t>       0 252 211 4921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50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4B93754F-4A67-CD8B-E5F7-D474951D3B13}"/>
              </a:ext>
            </a:extLst>
          </p:cNvPr>
          <p:cNvSpPr txBox="1"/>
          <p:nvPr/>
        </p:nvSpPr>
        <p:spPr>
          <a:xfrm>
            <a:off x="3048886" y="2349404"/>
            <a:ext cx="6637374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tr-TR" sz="4500" b="1" i="0" u="none" strike="noStrike" kern="1200" cap="all" spc="2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BİRİNCİ SINIF ÖĞRENCİLERİMİZİN DİKKATİNE!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4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32A793-F562-1102-D930-D07EC45F3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accent1"/>
                </a:solidFill>
              </a:rPr>
              <a:t>Birinci Sınıf Ders Kaydında Dikkat Edilecek Hususlar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683F7A-2BB3-5FAD-5418-590FCF703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700" cap="none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Zorunlu</a:t>
            </a: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7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Seçmeli </a:t>
            </a: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 olmak üzere toplam </a:t>
            </a:r>
            <a:r>
              <a:rPr lang="tr-TR" sz="27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ders </a:t>
            </a: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almanız gerekmektedir.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Almanız gereken zorunlu dersler ile seçebileceğiniz dersler tablolarda ayrı ayrı listelenmiştir.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700" cap="none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Tabloların altında yer alan açıklamaları okuyarak ve seçmeli dersler için danışman hocalarınızla görüşerek ders kayıt işlemlerinizi tamamlayınız.</a:t>
            </a:r>
            <a:endParaRPr lang="tr-TR" sz="27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1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13F4D0-489B-0EBF-03FE-8104A39D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924" y="433244"/>
            <a:ext cx="8785599" cy="802354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80"/>
                </a:solidFill>
              </a:rPr>
              <a:t>Birinci Sınıf Zorunlu Dersleri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B9289CC9-BA09-3C49-E723-9318B3636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63813"/>
              </p:ext>
            </p:extLst>
          </p:nvPr>
        </p:nvGraphicFramePr>
        <p:xfrm>
          <a:off x="1962912" y="1539240"/>
          <a:ext cx="8977376" cy="3779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6125">
                  <a:extLst>
                    <a:ext uri="{9D8B030D-6E8A-4147-A177-3AD203B41FA5}">
                      <a16:colId xmlns:a16="http://schemas.microsoft.com/office/drawing/2014/main" val="1403092449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1830413691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1690050558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3223243808"/>
                    </a:ext>
                  </a:extLst>
                </a:gridCol>
                <a:gridCol w="4080626">
                  <a:extLst>
                    <a:ext uri="{9D8B030D-6E8A-4147-A177-3AD203B41FA5}">
                      <a16:colId xmlns:a16="http://schemas.microsoft.com/office/drawing/2014/main" val="3447151555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907997105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1288131848"/>
                    </a:ext>
                  </a:extLst>
                </a:gridCol>
              </a:tblGrid>
              <a:tr h="3779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42996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ATATÜRK İLK. VE İNK. TARİHİ II 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79474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TÜRK DİLİ II 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49000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İNGİLİZCE II*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88846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1804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ALMANCA II*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06421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YDB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1806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FRANSIZCA II*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34410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GENEL MUHASEBE II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718252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1810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TİCARET HUKUKU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54303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1004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BİLGİSAYARLI ÖN MUHASEBE 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17885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1498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MESLEK STAJI  (20 </a:t>
                      </a:r>
                      <a:r>
                        <a:rPr lang="tr-TR" sz="2000" u="none" strike="noStrike" dirty="0" err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iŞGÜNÜ</a:t>
                      </a:r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tr-TR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73485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BE3FDAC5-9FA3-6B74-CFAF-9CF60493B4F2}"/>
              </a:ext>
            </a:extLst>
          </p:cNvPr>
          <p:cNvSpPr txBox="1"/>
          <p:nvPr/>
        </p:nvSpPr>
        <p:spPr>
          <a:xfrm>
            <a:off x="1962912" y="5440680"/>
            <a:ext cx="8977379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*Bu derslerden yalnızca biri seçilecektir. İlk dönem seçtiğiniz yabancı dil dersi ne ise bu dönem de devamını seçmeniz gerekmektedir. Ders kaydı sırasında buna dikkat etmeniz dönem uzatmamanız açısından önemlidir.</a:t>
            </a:r>
          </a:p>
          <a:p>
            <a:pPr algn="just"/>
            <a:r>
              <a:rPr lang="tr-TR" b="1" dirty="0">
                <a:solidFill>
                  <a:srgbClr val="800080"/>
                </a:solidFill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Not: </a:t>
            </a:r>
            <a:r>
              <a:rPr lang="tr-TR" b="1" dirty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Türk Dili II ve İngilizce – Almanca II dersleri asenkron olarak yapılacaktır.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88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437AB7-03AA-C9D1-B62B-9ACAE6B7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875506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80"/>
                </a:solidFill>
              </a:rPr>
              <a:t>Birinci Sınıf Seçmeli Dersleri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1D65B68-B335-5BE6-83BA-D60FC9735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264263"/>
              </p:ext>
            </p:extLst>
          </p:nvPr>
        </p:nvGraphicFramePr>
        <p:xfrm>
          <a:off x="2593602" y="1914144"/>
          <a:ext cx="8977380" cy="2251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226">
                  <a:extLst>
                    <a:ext uri="{9D8B030D-6E8A-4147-A177-3AD203B41FA5}">
                      <a16:colId xmlns:a16="http://schemas.microsoft.com/office/drawing/2014/main" val="3694948142"/>
                    </a:ext>
                  </a:extLst>
                </a:gridCol>
                <a:gridCol w="784876">
                  <a:extLst>
                    <a:ext uri="{9D8B030D-6E8A-4147-A177-3AD203B41FA5}">
                      <a16:colId xmlns:a16="http://schemas.microsoft.com/office/drawing/2014/main" val="3374473146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838691171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2133401155"/>
                    </a:ext>
                  </a:extLst>
                </a:gridCol>
                <a:gridCol w="4097286">
                  <a:extLst>
                    <a:ext uri="{9D8B030D-6E8A-4147-A177-3AD203B41FA5}">
                      <a16:colId xmlns:a16="http://schemas.microsoft.com/office/drawing/2014/main" val="1008653233"/>
                    </a:ext>
                  </a:extLst>
                </a:gridCol>
                <a:gridCol w="807539">
                  <a:extLst>
                    <a:ext uri="{9D8B030D-6E8A-4147-A177-3AD203B41FA5}">
                      <a16:colId xmlns:a16="http://schemas.microsoft.com/office/drawing/2014/main" val="680330876"/>
                    </a:ext>
                  </a:extLst>
                </a:gridCol>
                <a:gridCol w="807539">
                  <a:extLst>
                    <a:ext uri="{9D8B030D-6E8A-4147-A177-3AD203B41FA5}">
                      <a16:colId xmlns:a16="http://schemas.microsoft.com/office/drawing/2014/main" val="3202446542"/>
                    </a:ext>
                  </a:extLst>
                </a:gridCol>
              </a:tblGrid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1806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MAKRO EKONOMİ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19536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İŞY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1808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İSTATİSTİK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12387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MUH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1504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MESLEK ETİĞİ 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375047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İSG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06908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BİP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1824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BİLGİ VE İLETİŞİM TEKNOLOJİLERİ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2228"/>
                  </a:ext>
                </a:extLst>
              </a:tr>
              <a:tr h="375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GSR 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1980 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FOTOĞRAF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tr-TR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020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2195C588-D137-EA4D-3EDE-41772D708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60978"/>
              </p:ext>
            </p:extLst>
          </p:nvPr>
        </p:nvGraphicFramePr>
        <p:xfrm>
          <a:off x="2593602" y="1536192"/>
          <a:ext cx="8977377" cy="377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251">
                  <a:extLst>
                    <a:ext uri="{9D8B030D-6E8A-4147-A177-3AD203B41FA5}">
                      <a16:colId xmlns:a16="http://schemas.microsoft.com/office/drawing/2014/main" val="3235647370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2070596510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970436038"/>
                    </a:ext>
                  </a:extLst>
                </a:gridCol>
                <a:gridCol w="4080626">
                  <a:extLst>
                    <a:ext uri="{9D8B030D-6E8A-4147-A177-3AD203B41FA5}">
                      <a16:colId xmlns:a16="http://schemas.microsoft.com/office/drawing/2014/main" val="2194283353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3966533126"/>
                    </a:ext>
                  </a:extLst>
                </a:gridCol>
                <a:gridCol w="816125">
                  <a:extLst>
                    <a:ext uri="{9D8B030D-6E8A-4147-A177-3AD203B41FA5}">
                      <a16:colId xmlns:a16="http://schemas.microsoft.com/office/drawing/2014/main" val="3768924541"/>
                    </a:ext>
                  </a:extLst>
                </a:gridCol>
              </a:tblGrid>
              <a:tr h="377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KODU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SINIF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Y.Y.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DERSİN ADI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tr-TR" sz="20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86874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5F6E18AC-DCE4-E9AC-4046-F0D12AE8DA55}"/>
              </a:ext>
            </a:extLst>
          </p:cNvPr>
          <p:cNvSpPr txBox="1"/>
          <p:nvPr/>
        </p:nvSpPr>
        <p:spPr>
          <a:xfrm>
            <a:off x="2586512" y="4543554"/>
            <a:ext cx="8977379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 1:   </a:t>
            </a:r>
            <a:r>
              <a:rPr lang="tr-TR" sz="1800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Yukarıda yer alan derslerden yalnızca 3 tanesini seçme hakkınız bulunmaktadır.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2: </a:t>
            </a:r>
            <a:r>
              <a:rPr lang="tr-TR" sz="1800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 Sağlığı ve Güvenliği dersini tüm öğrencilerin alması istenmektedir. (Zorunlu Seçmeli)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rgbClr val="80008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 3: </a:t>
            </a:r>
            <a:r>
              <a:rPr lang="tr-TR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 Sağlığı ve Güvenliği dersi ile Bilgi ve İletişim Teknolojileri dersi senkron (online) olarak yapılacaktır.</a:t>
            </a:r>
            <a:endParaRPr lang="tr-TR" sz="1800" dirty="0">
              <a:solidFill>
                <a:srgbClr val="800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49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DA8EC5C0-4782-860F-E42B-5CD73CF5923A}"/>
              </a:ext>
            </a:extLst>
          </p:cNvPr>
          <p:cNvSpPr txBox="1"/>
          <p:nvPr/>
        </p:nvSpPr>
        <p:spPr>
          <a:xfrm>
            <a:off x="2633472" y="1792147"/>
            <a:ext cx="7485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80008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KAYIT YENİLEYEN (İKİNCİ SINIFA GEÇEN YA DA DÖNEM UZATAN) ÖGRENCİLERİMİZİN DİKKATİNE!</a:t>
            </a:r>
            <a:endParaRPr lang="tr-TR" sz="3600" dirty="0">
              <a:solidFill>
                <a:srgbClr val="80008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916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999</Words>
  <Application>Microsoft Office PowerPoint</Application>
  <PresentationFormat>Geniş ekran</PresentationFormat>
  <Paragraphs>284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Wingdings</vt:lpstr>
      <vt:lpstr>Wingdings 3</vt:lpstr>
      <vt:lpstr>Duman</vt:lpstr>
      <vt:lpstr>2022-2023 Eğitim-Öğretim Yılı  Bahar Dönemi  Ders Kaydı Bilgilendirme Rehberi</vt:lpstr>
      <vt:lpstr>TÜM ÖĞRENCİLERİMİZİN DİKKATİNE!</vt:lpstr>
      <vt:lpstr>TÜM ÖĞRENCİLERİMİZİN DİKKATİNE!</vt:lpstr>
      <vt:lpstr>TÜM ÖĞRENCİLERİMİZİN DİKKATİNE!</vt:lpstr>
      <vt:lpstr>PowerPoint Sunusu</vt:lpstr>
      <vt:lpstr>Birinci Sınıf Ders Kaydında Dikkat Edilecek Hususlar</vt:lpstr>
      <vt:lpstr>Birinci Sınıf Zorunlu Dersleri</vt:lpstr>
      <vt:lpstr>Birinci Sınıf Seçmeli Dersleri</vt:lpstr>
      <vt:lpstr>PowerPoint Sunusu</vt:lpstr>
      <vt:lpstr>İkinci Sınıf (Kayıt Yenileme) Ders Kaydında Dikkat Edilecek Hususlar</vt:lpstr>
      <vt:lpstr>İkinci Sınıf (Kayıt Yenileme) Ders Kaydında Dikkat Edilecek Hususlar</vt:lpstr>
      <vt:lpstr>İkinci Sınıf Zorunlu Dersleri</vt:lpstr>
      <vt:lpstr>İKİNCİ SINIF SEÇMELİ DERSLERİ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2022-2023 Eğitim-Öğretim Yılı  Bahar Dönemi  Ders Kaydı Bilgilendirme Rehberi</dc:title>
  <dc:creator>ÖZNUR YUVALI</dc:creator>
  <cp:lastModifiedBy>ÖZNUR YUVALI</cp:lastModifiedBy>
  <cp:revision>2</cp:revision>
  <dcterms:created xsi:type="dcterms:W3CDTF">2023-02-02T09:18:36Z</dcterms:created>
  <dcterms:modified xsi:type="dcterms:W3CDTF">2023-02-02T10:59:03Z</dcterms:modified>
</cp:coreProperties>
</file>